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9440D5-92B8-46E8-87FE-6E5A84E121B0}" v="2" dt="2024-05-17T13:50:37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ena\AppData\Local\Microsoft\Windows\INetCache\Content.Outlook\IYF609QD\OutcomeReportAllCourtsByCas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ena\AppData\Local\Microsoft\Windows\INetCache\Content.Outlook\IYF609QD\OutcomeReportAllCourtsByCas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ena\AppData\Local\Microsoft\Windows\INetCache\Content.Outlook\IYF609QD\OutcomeReportAllCourtsByCas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i="0" u="none" strike="noStrike" kern="1200" spc="0" baseline="0">
                <a:solidFill>
                  <a:schemeClr val="tx1"/>
                </a:solidFill>
              </a:rPr>
              <a:t>Filed Cases by Legal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'filings-Legal status'!$M$3</c:f>
              <c:strCache>
                <c:ptCount val="1"/>
                <c:pt idx="0">
                  <c:v>Adoption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'filings-Legal status'!$L$4:$L$15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'filings-Legal status'!$M$4:$M$15</c:f>
              <c:numCache>
                <c:formatCode>General</c:formatCode>
                <c:ptCount val="12"/>
                <c:pt idx="0">
                  <c:v>54</c:v>
                </c:pt>
                <c:pt idx="1">
                  <c:v>65</c:v>
                </c:pt>
                <c:pt idx="2">
                  <c:v>42</c:v>
                </c:pt>
                <c:pt idx="3">
                  <c:v>52</c:v>
                </c:pt>
                <c:pt idx="4">
                  <c:v>48</c:v>
                </c:pt>
                <c:pt idx="5">
                  <c:v>90</c:v>
                </c:pt>
                <c:pt idx="6">
                  <c:v>54</c:v>
                </c:pt>
                <c:pt idx="7">
                  <c:v>34</c:v>
                </c:pt>
                <c:pt idx="8">
                  <c:v>48</c:v>
                </c:pt>
                <c:pt idx="9">
                  <c:v>26</c:v>
                </c:pt>
                <c:pt idx="10">
                  <c:v>31</c:v>
                </c:pt>
                <c:pt idx="1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57-4107-AC5F-E12F04DFA50D}"/>
            </c:ext>
          </c:extLst>
        </c:ser>
        <c:ser>
          <c:idx val="1"/>
          <c:order val="1"/>
          <c:tx>
            <c:strRef>
              <c:f>'filings-Legal status'!$N$3</c:f>
              <c:strCache>
                <c:ptCount val="1"/>
                <c:pt idx="0">
                  <c:v>Conservatorship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'filings-Legal status'!$L$4:$L$15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'filings-Legal status'!$N$4:$N$15</c:f>
              <c:numCache>
                <c:formatCode>General</c:formatCode>
                <c:ptCount val="12"/>
                <c:pt idx="0">
                  <c:v>227</c:v>
                </c:pt>
                <c:pt idx="1">
                  <c:v>213</c:v>
                </c:pt>
                <c:pt idx="2">
                  <c:v>198</c:v>
                </c:pt>
                <c:pt idx="3">
                  <c:v>217</c:v>
                </c:pt>
                <c:pt idx="4">
                  <c:v>158</c:v>
                </c:pt>
                <c:pt idx="5">
                  <c:v>171</c:v>
                </c:pt>
                <c:pt idx="6">
                  <c:v>162</c:v>
                </c:pt>
                <c:pt idx="7">
                  <c:v>129</c:v>
                </c:pt>
                <c:pt idx="8">
                  <c:v>157</c:v>
                </c:pt>
                <c:pt idx="9">
                  <c:v>175</c:v>
                </c:pt>
                <c:pt idx="10">
                  <c:v>192</c:v>
                </c:pt>
                <c:pt idx="11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7-4107-AC5F-E12F04DFA50D}"/>
            </c:ext>
          </c:extLst>
        </c:ser>
        <c:ser>
          <c:idx val="2"/>
          <c:order val="2"/>
          <c:tx>
            <c:strRef>
              <c:f>'filings-Legal status'!$O$3</c:f>
              <c:strCache>
                <c:ptCount val="1"/>
                <c:pt idx="0">
                  <c:v>Non-Conservatorship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'filings-Legal status'!$L$4:$L$15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'filings-Legal status'!$O$4:$O$15</c:f>
              <c:numCache>
                <c:formatCode>General</c:formatCode>
                <c:ptCount val="12"/>
                <c:pt idx="0">
                  <c:v>87</c:v>
                </c:pt>
                <c:pt idx="1">
                  <c:v>99</c:v>
                </c:pt>
                <c:pt idx="2">
                  <c:v>103</c:v>
                </c:pt>
                <c:pt idx="3">
                  <c:v>144</c:v>
                </c:pt>
                <c:pt idx="4">
                  <c:v>86</c:v>
                </c:pt>
                <c:pt idx="5">
                  <c:v>94</c:v>
                </c:pt>
                <c:pt idx="6">
                  <c:v>94</c:v>
                </c:pt>
                <c:pt idx="7">
                  <c:v>75</c:v>
                </c:pt>
                <c:pt idx="8">
                  <c:v>117</c:v>
                </c:pt>
                <c:pt idx="9">
                  <c:v>132</c:v>
                </c:pt>
                <c:pt idx="10">
                  <c:v>104</c:v>
                </c:pt>
                <c:pt idx="11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57-4107-AC5F-E12F04DFA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3681231"/>
        <c:axId val="275194799"/>
      </c:barChart>
      <c:catAx>
        <c:axId val="5336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194799"/>
        <c:crosses val="autoZero"/>
        <c:auto val="1"/>
        <c:lblAlgn val="ctr"/>
        <c:lblOffset val="100"/>
        <c:noMultiLvlLbl val="0"/>
      </c:catAx>
      <c:valAx>
        <c:axId val="27519479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3681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u="none" strike="noStrike" kern="1200" spc="0" baseline="0">
                <a:solidFill>
                  <a:schemeClr val="tx1"/>
                </a:solidFill>
              </a:rPr>
              <a:t>Closed Cases by Legal Status</a:t>
            </a:r>
            <a:endParaRPr lang="en-US" sz="18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'closed-legal status'!$I$4</c:f>
              <c:strCache>
                <c:ptCount val="1"/>
                <c:pt idx="0">
                  <c:v>Adoption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'closed-legal status'!$H$5:$H$16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'closed-legal status'!$I$5:$I$16</c:f>
              <c:numCache>
                <c:formatCode>General</c:formatCode>
                <c:ptCount val="12"/>
                <c:pt idx="0">
                  <c:v>69</c:v>
                </c:pt>
                <c:pt idx="1">
                  <c:v>62</c:v>
                </c:pt>
                <c:pt idx="2">
                  <c:v>42</c:v>
                </c:pt>
                <c:pt idx="3">
                  <c:v>64</c:v>
                </c:pt>
                <c:pt idx="4">
                  <c:v>34</c:v>
                </c:pt>
                <c:pt idx="5">
                  <c:v>38</c:v>
                </c:pt>
                <c:pt idx="6">
                  <c:v>94</c:v>
                </c:pt>
                <c:pt idx="7">
                  <c:v>59</c:v>
                </c:pt>
                <c:pt idx="8">
                  <c:v>21</c:v>
                </c:pt>
                <c:pt idx="9">
                  <c:v>34</c:v>
                </c:pt>
                <c:pt idx="10">
                  <c:v>33</c:v>
                </c:pt>
                <c:pt idx="1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31-412E-A97F-97F196BD4514}"/>
            </c:ext>
          </c:extLst>
        </c:ser>
        <c:ser>
          <c:idx val="1"/>
          <c:order val="1"/>
          <c:tx>
            <c:strRef>
              <c:f>'closed-legal status'!$J$4</c:f>
              <c:strCache>
                <c:ptCount val="1"/>
                <c:pt idx="0">
                  <c:v>Conservatorship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'closed-legal status'!$H$5:$H$16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'closed-legal status'!$J$5:$J$16</c:f>
              <c:numCache>
                <c:formatCode>General</c:formatCode>
                <c:ptCount val="12"/>
                <c:pt idx="0">
                  <c:v>294</c:v>
                </c:pt>
                <c:pt idx="1">
                  <c:v>294</c:v>
                </c:pt>
                <c:pt idx="2">
                  <c:v>232</c:v>
                </c:pt>
                <c:pt idx="3">
                  <c:v>325</c:v>
                </c:pt>
                <c:pt idx="4">
                  <c:v>267</c:v>
                </c:pt>
                <c:pt idx="5">
                  <c:v>249</c:v>
                </c:pt>
                <c:pt idx="6">
                  <c:v>310</c:v>
                </c:pt>
                <c:pt idx="7">
                  <c:v>234</c:v>
                </c:pt>
                <c:pt idx="8">
                  <c:v>223</c:v>
                </c:pt>
                <c:pt idx="9">
                  <c:v>258</c:v>
                </c:pt>
                <c:pt idx="10">
                  <c:v>170</c:v>
                </c:pt>
                <c:pt idx="11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31-412E-A97F-97F196BD4514}"/>
            </c:ext>
          </c:extLst>
        </c:ser>
        <c:ser>
          <c:idx val="2"/>
          <c:order val="2"/>
          <c:tx>
            <c:strRef>
              <c:f>'closed-legal status'!$K$4</c:f>
              <c:strCache>
                <c:ptCount val="1"/>
                <c:pt idx="0">
                  <c:v>Non-Conservatorship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'closed-legal status'!$H$5:$H$16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'closed-legal status'!$K$5:$K$16</c:f>
              <c:numCache>
                <c:formatCode>General</c:formatCode>
                <c:ptCount val="12"/>
                <c:pt idx="0">
                  <c:v>87</c:v>
                </c:pt>
                <c:pt idx="1">
                  <c:v>89</c:v>
                </c:pt>
                <c:pt idx="2">
                  <c:v>59</c:v>
                </c:pt>
                <c:pt idx="3">
                  <c:v>84</c:v>
                </c:pt>
                <c:pt idx="4">
                  <c:v>75</c:v>
                </c:pt>
                <c:pt idx="5">
                  <c:v>75</c:v>
                </c:pt>
                <c:pt idx="6">
                  <c:v>97</c:v>
                </c:pt>
                <c:pt idx="7">
                  <c:v>63</c:v>
                </c:pt>
                <c:pt idx="8">
                  <c:v>84</c:v>
                </c:pt>
                <c:pt idx="9">
                  <c:v>98</c:v>
                </c:pt>
                <c:pt idx="10">
                  <c:v>78</c:v>
                </c:pt>
                <c:pt idx="11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31-412E-A97F-97F196BD45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27"/>
        <c:axId val="533695151"/>
        <c:axId val="528040639"/>
      </c:barChart>
      <c:catAx>
        <c:axId val="5336951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040639"/>
        <c:crosses val="autoZero"/>
        <c:auto val="1"/>
        <c:lblAlgn val="ctr"/>
        <c:lblOffset val="100"/>
        <c:noMultiLvlLbl val="0"/>
      </c:catAx>
      <c:valAx>
        <c:axId val="5280406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3695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chemeClr val="tx1"/>
                </a:solidFill>
              </a:rPr>
              <a:t>Clearance Rates, Total ALL Courts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'clearance rate'!$B$1</c:f>
              <c:strCache>
                <c:ptCount val="1"/>
                <c:pt idx="0">
                  <c:v>Filed</c:v>
                </c:pt>
              </c:strCache>
            </c:strRef>
          </c:tx>
          <c:spPr>
            <a:solidFill>
              <a:schemeClr val="dk1">
                <a:tint val="88000"/>
              </a:schemeClr>
            </a:solidFill>
            <a:ln>
              <a:noFill/>
            </a:ln>
            <a:effectLst/>
          </c:spPr>
          <c:invertIfNegative val="0"/>
          <c:cat>
            <c:strRef>
              <c:f>'clearance rate'!$A$2:$A$13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'clearance rate'!$B$2:$B$13</c:f>
              <c:numCache>
                <c:formatCode>General</c:formatCode>
                <c:ptCount val="12"/>
                <c:pt idx="0">
                  <c:v>368</c:v>
                </c:pt>
                <c:pt idx="1">
                  <c:v>377</c:v>
                </c:pt>
                <c:pt idx="2">
                  <c:v>343</c:v>
                </c:pt>
                <c:pt idx="3">
                  <c:v>413</c:v>
                </c:pt>
                <c:pt idx="4">
                  <c:v>292</c:v>
                </c:pt>
                <c:pt idx="5">
                  <c:v>355</c:v>
                </c:pt>
                <c:pt idx="6">
                  <c:v>310</c:v>
                </c:pt>
                <c:pt idx="7">
                  <c:v>238</c:v>
                </c:pt>
                <c:pt idx="8">
                  <c:v>322</c:v>
                </c:pt>
                <c:pt idx="9">
                  <c:v>333</c:v>
                </c:pt>
                <c:pt idx="10">
                  <c:v>327</c:v>
                </c:pt>
                <c:pt idx="11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44-4D49-AC31-D3271F94CDC0}"/>
            </c:ext>
          </c:extLst>
        </c:ser>
        <c:ser>
          <c:idx val="1"/>
          <c:order val="1"/>
          <c:tx>
            <c:strRef>
              <c:f>'clearance rate'!$C$1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'clearance rate'!$A$2:$A$13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'clearance rate'!$C$2:$C$13</c:f>
              <c:numCache>
                <c:formatCode>General</c:formatCode>
                <c:ptCount val="12"/>
                <c:pt idx="0">
                  <c:v>450</c:v>
                </c:pt>
                <c:pt idx="1">
                  <c:v>445</c:v>
                </c:pt>
                <c:pt idx="2">
                  <c:v>333</c:v>
                </c:pt>
                <c:pt idx="3">
                  <c:v>473</c:v>
                </c:pt>
                <c:pt idx="4">
                  <c:v>376</c:v>
                </c:pt>
                <c:pt idx="5">
                  <c:v>362</c:v>
                </c:pt>
                <c:pt idx="6">
                  <c:v>501</c:v>
                </c:pt>
                <c:pt idx="7">
                  <c:v>356</c:v>
                </c:pt>
                <c:pt idx="8">
                  <c:v>328</c:v>
                </c:pt>
                <c:pt idx="9">
                  <c:v>390</c:v>
                </c:pt>
                <c:pt idx="10">
                  <c:v>281</c:v>
                </c:pt>
                <c:pt idx="11">
                  <c:v>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4-4D49-AC31-D3271F94C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3482031"/>
        <c:axId val="414032703"/>
      </c:barChart>
      <c:lineChart>
        <c:grouping val="standard"/>
        <c:varyColors val="0"/>
        <c:ser>
          <c:idx val="2"/>
          <c:order val="2"/>
          <c:tx>
            <c:strRef>
              <c:f>'clearance rate'!$D$1</c:f>
              <c:strCache>
                <c:ptCount val="1"/>
                <c:pt idx="0">
                  <c:v>Clearance Rate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'clearance rate'!$A$2:$A$13</c:f>
              <c:strCache>
                <c:ptCount val="12"/>
                <c:pt idx="0">
                  <c:v>May-23</c:v>
                </c:pt>
                <c:pt idx="1">
                  <c:v>Jun-23</c:v>
                </c:pt>
                <c:pt idx="2">
                  <c:v>Jul-23</c:v>
                </c:pt>
                <c:pt idx="3">
                  <c:v>Aug-23</c:v>
                </c:pt>
                <c:pt idx="4">
                  <c:v>Sep-23</c:v>
                </c:pt>
                <c:pt idx="5">
                  <c:v>Oct-23</c:v>
                </c:pt>
                <c:pt idx="6">
                  <c:v>Nov-23</c:v>
                </c:pt>
                <c:pt idx="7">
                  <c:v>Dec-23</c:v>
                </c:pt>
                <c:pt idx="8">
                  <c:v>Jan24</c:v>
                </c:pt>
                <c:pt idx="9">
                  <c:v>Feb-24</c:v>
                </c:pt>
                <c:pt idx="10">
                  <c:v>Mar-24</c:v>
                </c:pt>
                <c:pt idx="11">
                  <c:v>Apr-24</c:v>
                </c:pt>
              </c:strCache>
            </c:strRef>
          </c:cat>
          <c:val>
            <c:numRef>
              <c:f>'clearance rate'!$D$2:$D$13</c:f>
              <c:numCache>
                <c:formatCode>0%</c:formatCode>
                <c:ptCount val="12"/>
                <c:pt idx="0">
                  <c:v>1.2228260869565217</c:v>
                </c:pt>
                <c:pt idx="1">
                  <c:v>1.1803713527851458</c:v>
                </c:pt>
                <c:pt idx="2">
                  <c:v>0.9708454810495627</c:v>
                </c:pt>
                <c:pt idx="3">
                  <c:v>1.1452784503631961</c:v>
                </c:pt>
                <c:pt idx="4">
                  <c:v>1.2876712328767124</c:v>
                </c:pt>
                <c:pt idx="5">
                  <c:v>1.0197183098591549</c:v>
                </c:pt>
                <c:pt idx="6">
                  <c:v>1.6161290322580646</c:v>
                </c:pt>
                <c:pt idx="7">
                  <c:v>1.4957983193277311</c:v>
                </c:pt>
                <c:pt idx="8">
                  <c:v>1.0186335403726707</c:v>
                </c:pt>
                <c:pt idx="9">
                  <c:v>1.1711711711711712</c:v>
                </c:pt>
                <c:pt idx="10">
                  <c:v>0.85932721712538229</c:v>
                </c:pt>
                <c:pt idx="11">
                  <c:v>0.9641791044776119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44-4D49-AC31-D3271F94C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480175"/>
        <c:axId val="414042303"/>
      </c:lineChart>
      <c:catAx>
        <c:axId val="663482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032703"/>
        <c:crosses val="autoZero"/>
        <c:auto val="1"/>
        <c:lblAlgn val="ctr"/>
        <c:lblOffset val="100"/>
        <c:noMultiLvlLbl val="0"/>
      </c:catAx>
      <c:valAx>
        <c:axId val="414032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482031"/>
        <c:crosses val="autoZero"/>
        <c:crossBetween val="between"/>
      </c:valAx>
      <c:valAx>
        <c:axId val="414042303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480175"/>
        <c:crosses val="max"/>
        <c:crossBetween val="between"/>
      </c:valAx>
      <c:catAx>
        <c:axId val="6634801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40423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684CE-BD59-4ED1-B2E6-C2D6E760797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854C016-A83F-48FE-B5AC-020FC0CBCE94}">
      <dgm:prSet/>
      <dgm:spPr/>
      <dgm:t>
        <a:bodyPr/>
        <a:lstStyle/>
        <a:p>
          <a:r>
            <a:rPr lang="en-US"/>
            <a:t>Cases Filed: 4,013</a:t>
          </a:r>
        </a:p>
      </dgm:t>
    </dgm:pt>
    <dgm:pt modelId="{479405BF-049D-46E7-8E93-EFED981E9F6C}" type="parTrans" cxnId="{7C17B164-E29A-46E5-AEE8-E75DE5CE1451}">
      <dgm:prSet/>
      <dgm:spPr/>
      <dgm:t>
        <a:bodyPr/>
        <a:lstStyle/>
        <a:p>
          <a:endParaRPr lang="en-US"/>
        </a:p>
      </dgm:t>
    </dgm:pt>
    <dgm:pt modelId="{2BDBCFBC-73D5-414A-B0CE-5BA4BC518C8E}" type="sibTrans" cxnId="{7C17B164-E29A-46E5-AEE8-E75DE5CE1451}">
      <dgm:prSet/>
      <dgm:spPr/>
      <dgm:t>
        <a:bodyPr/>
        <a:lstStyle/>
        <a:p>
          <a:endParaRPr lang="en-US"/>
        </a:p>
      </dgm:t>
    </dgm:pt>
    <dgm:pt modelId="{9E60DC86-C983-48D5-94B6-C0E7F515AF07}">
      <dgm:prSet/>
      <dgm:spPr/>
      <dgm:t>
        <a:bodyPr/>
        <a:lstStyle/>
        <a:p>
          <a:r>
            <a:rPr lang="en-US"/>
            <a:t>Cases Closed: 4,618</a:t>
          </a:r>
        </a:p>
      </dgm:t>
    </dgm:pt>
    <dgm:pt modelId="{01F6372D-F5D6-4E16-B433-64A531EF8D9E}" type="parTrans" cxnId="{31307FAF-F112-4943-84A3-CDEC1C21C537}">
      <dgm:prSet/>
      <dgm:spPr/>
      <dgm:t>
        <a:bodyPr/>
        <a:lstStyle/>
        <a:p>
          <a:endParaRPr lang="en-US"/>
        </a:p>
      </dgm:t>
    </dgm:pt>
    <dgm:pt modelId="{95BB56A8-6E9D-4A66-99DE-5D97BDDE21E7}" type="sibTrans" cxnId="{31307FAF-F112-4943-84A3-CDEC1C21C537}">
      <dgm:prSet/>
      <dgm:spPr/>
      <dgm:t>
        <a:bodyPr/>
        <a:lstStyle/>
        <a:p>
          <a:endParaRPr lang="en-US"/>
        </a:p>
      </dgm:t>
    </dgm:pt>
    <dgm:pt modelId="{E448E837-2AE0-4C6B-97B2-6B52D137B00C}">
      <dgm:prSet/>
      <dgm:spPr/>
      <dgm:t>
        <a:bodyPr/>
        <a:lstStyle/>
        <a:p>
          <a:r>
            <a:rPr lang="en-US"/>
            <a:t>Clearance Rate: 115%</a:t>
          </a:r>
        </a:p>
      </dgm:t>
    </dgm:pt>
    <dgm:pt modelId="{873A29D6-3FBF-4193-A490-C0CCDA8B3ED9}" type="parTrans" cxnId="{B3FBDA62-9089-4C0B-82E0-D654F1A91038}">
      <dgm:prSet/>
      <dgm:spPr/>
      <dgm:t>
        <a:bodyPr/>
        <a:lstStyle/>
        <a:p>
          <a:endParaRPr lang="en-US"/>
        </a:p>
      </dgm:t>
    </dgm:pt>
    <dgm:pt modelId="{4CF1FD9C-855C-487E-A38E-E0ADDC603D8F}" type="sibTrans" cxnId="{B3FBDA62-9089-4C0B-82E0-D654F1A91038}">
      <dgm:prSet/>
      <dgm:spPr/>
      <dgm:t>
        <a:bodyPr/>
        <a:lstStyle/>
        <a:p>
          <a:endParaRPr lang="en-US"/>
        </a:p>
      </dgm:t>
    </dgm:pt>
    <dgm:pt modelId="{7CA3FC93-D018-4DB2-9F41-36EC51D89528}" type="pres">
      <dgm:prSet presAssocID="{02E684CE-BD59-4ED1-B2E6-C2D6E7607979}" presName="linear" presStyleCnt="0">
        <dgm:presLayoutVars>
          <dgm:animLvl val="lvl"/>
          <dgm:resizeHandles val="exact"/>
        </dgm:presLayoutVars>
      </dgm:prSet>
      <dgm:spPr/>
    </dgm:pt>
    <dgm:pt modelId="{B3287398-E98C-4511-93F8-E1116DD2C95C}" type="pres">
      <dgm:prSet presAssocID="{1854C016-A83F-48FE-B5AC-020FC0CBCE9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F6B9B5-2070-40B6-A899-6E0BD2501CAC}" type="pres">
      <dgm:prSet presAssocID="{2BDBCFBC-73D5-414A-B0CE-5BA4BC518C8E}" presName="spacer" presStyleCnt="0"/>
      <dgm:spPr/>
    </dgm:pt>
    <dgm:pt modelId="{A8C5016F-F429-465E-B399-D72E26453D07}" type="pres">
      <dgm:prSet presAssocID="{9E60DC86-C983-48D5-94B6-C0E7F515AF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61D2989-93CD-4C16-BB09-26D925DEFB83}" type="pres">
      <dgm:prSet presAssocID="{95BB56A8-6E9D-4A66-99DE-5D97BDDE21E7}" presName="spacer" presStyleCnt="0"/>
      <dgm:spPr/>
    </dgm:pt>
    <dgm:pt modelId="{75A27079-7CA9-469B-980C-A8E3A951EA4C}" type="pres">
      <dgm:prSet presAssocID="{E448E837-2AE0-4C6B-97B2-6B52D137B00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C13DB42-4F37-44F2-95A0-DD12D7C37625}" type="presOf" srcId="{02E684CE-BD59-4ED1-B2E6-C2D6E7607979}" destId="{7CA3FC93-D018-4DB2-9F41-36EC51D89528}" srcOrd="0" destOrd="0" presId="urn:microsoft.com/office/officeart/2005/8/layout/vList2"/>
    <dgm:cxn modelId="{DDE52F45-649E-4DB3-97D3-3EC13FFE1DAB}" type="presOf" srcId="{9E60DC86-C983-48D5-94B6-C0E7F515AF07}" destId="{A8C5016F-F429-465E-B399-D72E26453D07}" srcOrd="0" destOrd="0" presId="urn:microsoft.com/office/officeart/2005/8/layout/vList2"/>
    <dgm:cxn modelId="{B3FBDA62-9089-4C0B-82E0-D654F1A91038}" srcId="{02E684CE-BD59-4ED1-B2E6-C2D6E7607979}" destId="{E448E837-2AE0-4C6B-97B2-6B52D137B00C}" srcOrd="2" destOrd="0" parTransId="{873A29D6-3FBF-4193-A490-C0CCDA8B3ED9}" sibTransId="{4CF1FD9C-855C-487E-A38E-E0ADDC603D8F}"/>
    <dgm:cxn modelId="{7C17B164-E29A-46E5-AEE8-E75DE5CE1451}" srcId="{02E684CE-BD59-4ED1-B2E6-C2D6E7607979}" destId="{1854C016-A83F-48FE-B5AC-020FC0CBCE94}" srcOrd="0" destOrd="0" parTransId="{479405BF-049D-46E7-8E93-EFED981E9F6C}" sibTransId="{2BDBCFBC-73D5-414A-B0CE-5BA4BC518C8E}"/>
    <dgm:cxn modelId="{996BBD73-E7D2-4369-A43A-AFBF7E8DAB9C}" type="presOf" srcId="{1854C016-A83F-48FE-B5AC-020FC0CBCE94}" destId="{B3287398-E98C-4511-93F8-E1116DD2C95C}" srcOrd="0" destOrd="0" presId="urn:microsoft.com/office/officeart/2005/8/layout/vList2"/>
    <dgm:cxn modelId="{CC0DB995-C187-43EE-9CAC-C2801F4B9873}" type="presOf" srcId="{E448E837-2AE0-4C6B-97B2-6B52D137B00C}" destId="{75A27079-7CA9-469B-980C-A8E3A951EA4C}" srcOrd="0" destOrd="0" presId="urn:microsoft.com/office/officeart/2005/8/layout/vList2"/>
    <dgm:cxn modelId="{31307FAF-F112-4943-84A3-CDEC1C21C537}" srcId="{02E684CE-BD59-4ED1-B2E6-C2D6E7607979}" destId="{9E60DC86-C983-48D5-94B6-C0E7F515AF07}" srcOrd="1" destOrd="0" parTransId="{01F6372D-F5D6-4E16-B433-64A531EF8D9E}" sibTransId="{95BB56A8-6E9D-4A66-99DE-5D97BDDE21E7}"/>
    <dgm:cxn modelId="{D3FC0FD7-AE0D-466A-8483-8D68F626355D}" type="presParOf" srcId="{7CA3FC93-D018-4DB2-9F41-36EC51D89528}" destId="{B3287398-E98C-4511-93F8-E1116DD2C95C}" srcOrd="0" destOrd="0" presId="urn:microsoft.com/office/officeart/2005/8/layout/vList2"/>
    <dgm:cxn modelId="{B900646E-B082-4212-B510-78E1D14A125A}" type="presParOf" srcId="{7CA3FC93-D018-4DB2-9F41-36EC51D89528}" destId="{73F6B9B5-2070-40B6-A899-6E0BD2501CAC}" srcOrd="1" destOrd="0" presId="urn:microsoft.com/office/officeart/2005/8/layout/vList2"/>
    <dgm:cxn modelId="{F3B87E6E-9EF8-47BA-9737-ACD76DEA9D0F}" type="presParOf" srcId="{7CA3FC93-D018-4DB2-9F41-36EC51D89528}" destId="{A8C5016F-F429-465E-B399-D72E26453D07}" srcOrd="2" destOrd="0" presId="urn:microsoft.com/office/officeart/2005/8/layout/vList2"/>
    <dgm:cxn modelId="{DAA783D2-C867-482B-8EBA-044A4FD60EA0}" type="presParOf" srcId="{7CA3FC93-D018-4DB2-9F41-36EC51D89528}" destId="{B61D2989-93CD-4C16-BB09-26D925DEFB83}" srcOrd="3" destOrd="0" presId="urn:microsoft.com/office/officeart/2005/8/layout/vList2"/>
    <dgm:cxn modelId="{15C846BD-8B3C-4734-9C03-1A04639CD113}" type="presParOf" srcId="{7CA3FC93-D018-4DB2-9F41-36EC51D89528}" destId="{75A27079-7CA9-469B-980C-A8E3A951EA4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87398-E98C-4511-93F8-E1116DD2C95C}">
      <dsp:nvSpPr>
        <dsp:cNvPr id="0" name=""/>
        <dsp:cNvSpPr/>
      </dsp:nvSpPr>
      <dsp:spPr>
        <a:xfrm>
          <a:off x="0" y="14929"/>
          <a:ext cx="4828172" cy="178763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Cases Filed: 4,013</a:t>
          </a:r>
        </a:p>
      </dsp:txBody>
      <dsp:txXfrm>
        <a:off x="87265" y="102194"/>
        <a:ext cx="4653642" cy="1613102"/>
      </dsp:txXfrm>
    </dsp:sp>
    <dsp:sp modelId="{A8C5016F-F429-465E-B399-D72E26453D07}">
      <dsp:nvSpPr>
        <dsp:cNvPr id="0" name=""/>
        <dsp:cNvSpPr/>
      </dsp:nvSpPr>
      <dsp:spPr>
        <a:xfrm>
          <a:off x="0" y="1932161"/>
          <a:ext cx="4828172" cy="1787632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Cases Closed: 4,618</a:t>
          </a:r>
        </a:p>
      </dsp:txBody>
      <dsp:txXfrm>
        <a:off x="87265" y="2019426"/>
        <a:ext cx="4653642" cy="1613102"/>
      </dsp:txXfrm>
    </dsp:sp>
    <dsp:sp modelId="{75A27079-7CA9-469B-980C-A8E3A951EA4C}">
      <dsp:nvSpPr>
        <dsp:cNvPr id="0" name=""/>
        <dsp:cNvSpPr/>
      </dsp:nvSpPr>
      <dsp:spPr>
        <a:xfrm>
          <a:off x="0" y="3849393"/>
          <a:ext cx="4828172" cy="178763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Clearance Rate: 115%</a:t>
          </a:r>
        </a:p>
      </dsp:txBody>
      <dsp:txXfrm>
        <a:off x="87265" y="3936658"/>
        <a:ext cx="4653642" cy="1613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6BD26-7EF7-E2FC-8877-E420CBF68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B58708-8973-EFB7-89CF-8B1364C43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7B4D0-0F82-5C62-C38F-3C7897F73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548CB-F942-52AB-B477-350DDB4C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F2715-37A0-5669-925F-1B24DBBE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5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49B9-86E3-1E22-42B4-E9EA6FCAE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B540F-C90B-724D-A0CD-FD7743D30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2A2E6-2D90-EB31-38EF-356069022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B5527-EDE7-CB77-445E-BCE9F17D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9976F-5AD3-C066-AF2B-00C5C55A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26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A0BFD8-F6FE-49F4-78E3-A9C13CA15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7BB51-25FB-A377-FDCE-556FBD9F2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E6053-2C27-1EF6-EC1A-BEB2033D7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A0FAB-DC8A-E04A-240C-6628E569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7151B-640F-7C09-5C0C-4DB0368C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0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8C3CB-8921-6F82-CEB6-0804A196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B7801-43A2-312A-86BB-4ABA2BF53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3DF5F-20E4-5973-72B3-303A8259C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5F800-6F2D-DAF5-5342-2C688A14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E5D16-A872-DAD2-52A9-3B86A453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0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02D5-E64B-6045-1BAF-83CFF018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823F6-4067-BBF8-1A71-5CA063705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6A897-8248-DA70-8DF7-765CA02F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E9DDF-B687-71AF-C4D0-83719521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964DB-8832-F4EB-A3D9-A576CC44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2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4E1D7-F6C9-87D1-3DB3-6EE2B381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BB767-B104-C0E0-F333-8FCA261A49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3CD2E-1DB4-83DB-7825-8B9FB91A3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F5EE0-1971-61A1-5CD3-861B84C7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0DDE6-18F4-01BB-C891-0E019980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D70C6-E9FD-B4CF-912D-73FFE81D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7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0AEC4-A5DF-EAAE-EA9D-D06E927DF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D349-6958-D5E5-A885-FCE5110D1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91F39-12FB-C6FD-8C96-82238AE7C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F9AA92-B647-906E-A487-3F47DDCE1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DC8C7-8481-0265-23CB-4209AED43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DC73FD-C260-2F59-C04E-26C83C36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69EEC-365D-5AAB-DFA4-659AC852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A369D-02E3-DE4B-DDCD-0A7B48E2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8F154-7CC4-EA7B-EE46-A7CDAC4BB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C98CA-7F48-CD17-3B44-749CFA6C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EF342-3024-6184-FD95-B4363EDD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7C5F1-93D0-B984-BD92-463A97F9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0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290FC-CEC4-366A-9484-EB041C9D8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33C11-F433-544D-C143-A895789D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8BBAB-779F-0AC1-1A9D-F0A83D6A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5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2D41-A139-C841-B0F9-0C6D10BAA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24EF-A87A-B95C-009E-88F85912C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0F69A3-3DA7-C820-C365-57D15A7B9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971CA-0AA0-D56E-6388-3404B2562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AB020-8A65-8BF1-A638-2877168F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B4144-2273-0447-2AE4-8D7CEAD4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0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0436-B9CD-9539-F081-EB0126F5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98EBF-81D2-1B11-07B5-3C3BD445B4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6C719-1151-DCD5-1DBD-85BB917EC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9ADAB-5AF2-67BC-52DD-68B29F099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2E323-825B-F6C9-319D-7A691BBF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58435-A6CA-F6FC-BD9B-E6EEC75E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1E84C-6D90-5866-8CAB-6527BF92F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EA991-B31A-63AB-1EF4-2940C03B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40B8-771A-8375-5F44-1A839A198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E05CD-2F35-4D07-8F15-20DF1EDD0C2D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8B1E4-B735-CC52-CADE-8A326A20D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DA32A-0766-9152-4E2D-E844F71D2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2E256-BFCD-4F70-8901-5937AE43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25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8B91A2-8C6F-8BC4-832E-4550B354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CPCMS Highlights: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Last 12 Months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(May 2023- Apr 2024)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0CA251-32BF-A5A3-DC69-CE0BFA6908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343471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139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BFA534-3A78-4AED-73FF-92AC17A51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199"/>
            <a:ext cx="7834503" cy="170497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2"/>
                </a:solidFill>
              </a:rPr>
              <a:t>August of 2023 had the most cases filed in the last 12 months with 413 cases. </a:t>
            </a:r>
            <a:br>
              <a:rPr lang="en-US" sz="3000" dirty="0">
                <a:solidFill>
                  <a:schemeClr val="tx2"/>
                </a:solidFill>
              </a:rPr>
            </a:br>
            <a:r>
              <a:rPr lang="en-US" sz="3000" dirty="0">
                <a:solidFill>
                  <a:schemeClr val="tx2"/>
                </a:solidFill>
              </a:rPr>
              <a:t>Of those cases 52 were adoption cases filed.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E0CD7AE-E975-53BC-EC90-C932895E95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140134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78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E16B15-351F-B9EC-E87F-7EC80546502A}"/>
              </a:ext>
            </a:extLst>
          </p:cNvPr>
          <p:cNvSpPr txBox="1">
            <a:spLocks/>
          </p:cNvSpPr>
          <p:nvPr/>
        </p:nvSpPr>
        <p:spPr>
          <a:xfrm>
            <a:off x="559316" y="617267"/>
            <a:ext cx="10333585" cy="10835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000" dirty="0">
                <a:solidFill>
                  <a:schemeClr val="tx2"/>
                </a:solidFill>
                <a:ea typeface="+mn-ea"/>
                <a:cs typeface="+mn-cs"/>
              </a:rPr>
              <a:t>November of 2023 had the most cases closed in the last 12 months with 501 cases. Of those 501 cases 94 were adoptions.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8D2964B-B2C4-093F-F23E-6831BD76F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542779"/>
              </p:ext>
            </p:extLst>
          </p:nvPr>
        </p:nvGraphicFramePr>
        <p:xfrm>
          <a:off x="559316" y="1981645"/>
          <a:ext cx="11291309" cy="437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343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7D16-A5BA-C617-59B5-D876199CB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237"/>
            <a:ext cx="10081334" cy="1616203"/>
          </a:xfrm>
        </p:spPr>
        <p:txBody>
          <a:bodyPr anchor="ctr">
            <a:normAutofit/>
          </a:bodyPr>
          <a:lstStyle/>
          <a:p>
            <a:r>
              <a:rPr lang="en-US" sz="3200" dirty="0"/>
              <a:t>In the past 12 months, all but three months had a </a:t>
            </a:r>
            <a:r>
              <a:rPr lang="en-US" sz="3200" dirty="0">
                <a:solidFill>
                  <a:srgbClr val="0070C0"/>
                </a:solidFill>
              </a:rPr>
              <a:t>clearance rate</a:t>
            </a:r>
            <a:r>
              <a:rPr lang="en-US" sz="3200" dirty="0"/>
              <a:t> over 100%.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17ED9EE-380C-224B-8619-61C6C01B1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BEA0657-2676-EBD0-330D-2DE1D716D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ABD4BE5-70D5-796C-F818-10F0570E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4E7B97-21E3-26FF-1A5F-32D41F6C95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344631"/>
              </p:ext>
            </p:extLst>
          </p:nvPr>
        </p:nvGraphicFramePr>
        <p:xfrm>
          <a:off x="838200" y="1748901"/>
          <a:ext cx="10477500" cy="442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421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112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CPCMS Highlights:  Last 12 Months  (May 2023- Apr 2024)</vt:lpstr>
      <vt:lpstr>August of 2023 had the most cases filed in the last 12 months with 413 cases.  Of those cases 52 were adoption cases filed.</vt:lpstr>
      <vt:lpstr>PowerPoint Presentation</vt:lpstr>
      <vt:lpstr>In the past 12 months, all but three months had a clearance rate over 100%.</vt:lpstr>
    </vt:vector>
  </TitlesOfParts>
  <Company>Texas Office of Court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CPCMS Highlights:  Last 12 Months  (May 2023- Apr 2024)</dc:title>
  <dc:creator>Alejandra Pena</dc:creator>
  <cp:lastModifiedBy>Megan LaVoie</cp:lastModifiedBy>
  <cp:revision>4</cp:revision>
  <dcterms:created xsi:type="dcterms:W3CDTF">2024-05-16T23:21:33Z</dcterms:created>
  <dcterms:modified xsi:type="dcterms:W3CDTF">2024-05-17T16:24:37Z</dcterms:modified>
</cp:coreProperties>
</file>